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3" r:id="rId3"/>
    <p:sldId id="262" r:id="rId4"/>
    <p:sldId id="264" r:id="rId5"/>
    <p:sldId id="259" r:id="rId6"/>
    <p:sldId id="261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60" autoAdjust="0"/>
    <p:restoredTop sz="94626"/>
  </p:normalViewPr>
  <p:slideViewPr>
    <p:cSldViewPr snapToGrid="0" snapToObjects="1">
      <p:cViewPr varScale="1">
        <p:scale>
          <a:sx n="73" d="100"/>
          <a:sy n="73" d="100"/>
        </p:scale>
        <p:origin x="4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45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84E1E-E540-AC43-BC13-F90D553055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41BA6-039E-8F4D-B7F7-3C8E20B40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38C9C-4B69-864E-9EEE-DFA43CC144D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69921-4617-FB4C-9847-172FF83023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0DCBB-D829-754E-9E76-36A9E36432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47A92-5E9C-F94E-8B11-4D34C67AD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21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9A61E-B1D6-C34D-A321-B3E90F6DE63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3E603-0EE4-3042-9661-047EB577E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4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5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6703-D0F7-E745-A687-AC990D0C46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34056"/>
            <a:ext cx="9144000" cy="2387600"/>
          </a:xfrm>
        </p:spPr>
        <p:txBody>
          <a:bodyPr anchor="b"/>
          <a:lstStyle>
            <a:lvl1pPr algn="ctr">
              <a:defRPr sz="6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6FFF2-58E4-794E-892D-6FF45321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139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7C03E-EF71-2C40-9E45-BF08314E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5991633"/>
            <a:ext cx="258783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University of South Carolina Arnold School of Public Health logo.">
            <a:extLst>
              <a:ext uri="{FF2B5EF4-FFF2-40B4-BE49-F238E27FC236}">
                <a16:creationId xmlns:a16="http://schemas.microsoft.com/office/drawing/2014/main" id="{8745D3EA-197E-0B4E-8A85-6257A096B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9036" y="4685554"/>
            <a:ext cx="2673927" cy="16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56521"/>
            <a:ext cx="10515600" cy="2187986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67949"/>
            <a:ext cx="5493794" cy="1500187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5" name="Picture 4" descr="University of South Carolina Arnold School of Public Health logo.">
            <a:extLst>
              <a:ext uri="{FF2B5EF4-FFF2-40B4-BE49-F238E27FC236}">
                <a16:creationId xmlns:a16="http://schemas.microsoft.com/office/drawing/2014/main" id="{B5568D50-0BA4-D645-BBDD-F322B70EE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13750" y="5879481"/>
            <a:ext cx="2571868" cy="4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ED37-4F17-3341-80DD-6302FD9C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6E732-1F86-874D-B35F-F0D15E08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13372-CC48-6246-83C0-B536F3DC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5CF31-8755-3E42-B89A-9D67D96D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35332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017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DC64B-5CD5-7341-B6E0-9B4F677F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18467-A91D-B840-9781-A402C93E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2"/>
            <a:ext cx="266502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1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BC8D6-6BCB-BD4B-B6E0-92A77800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099C-8353-F44E-8406-26AC0797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8CC49-08EF-8048-B6B2-BC247008F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CBEF1-4544-884E-86EB-53741390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7F880-2CCE-9044-8CE8-A7CF47CE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877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3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E802-B46A-204D-94D4-E50D913A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7812B-2A55-D049-A1C2-A4C973ACA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8766B-6B24-3B45-B55F-3D85F881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2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7F728-2418-1540-9191-5FDFA36D8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948585-BFC1-9148-A0B5-07C83C2F2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2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371BF-1A9F-5641-95DB-6C0FE67B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21846-D4EB-5949-B8F3-E4009916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2834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59A27-C210-CF48-97F8-943B5EBA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EC86A-0D15-764F-AA81-41016E20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33FAA-B5EA-C54D-A18B-17F16CA5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5974"/>
            <a:ext cx="2670958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2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967268-915E-1343-8378-870C22135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887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991BC-E157-B340-860E-81A4EBD0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805CF-1707-5749-8109-20FA4495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2"/>
            <a:ext cx="2605644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4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54A1-6207-5141-AAB1-9A7630DA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F95B-0887-9F4F-BA1C-0B9CBE5A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515B1-8A32-AB43-82F2-51A60BC2E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D973-68F9-5B46-A3D8-B7AF20B0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A68CE-A588-FE4D-9C1E-5BE4A1A8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0958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5185-7056-B946-8F27-7890BB2A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0AF3B6-3151-9346-B00D-EBED7ED75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EF208-3C62-3840-A816-A69F27E0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C1DD0-6624-6048-953E-41055A0D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C492C-9027-2B43-9637-56046A06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6896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4BC199-4655-F541-83EE-721E1D08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45D78-BC86-6C4A-8173-07BC8BF4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9E362-4DC4-BA42-AD46-DCFCBF72C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432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AB465-CD1B-7A41-8A74-7F4A07B23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004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AFF7-6653-6A4D-A979-64D2F5BECA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niversity of South Carolina Arnold School of Public Health logo.">
            <a:extLst>
              <a:ext uri="{FF2B5EF4-FFF2-40B4-BE49-F238E27FC236}">
                <a16:creationId xmlns:a16="http://schemas.microsoft.com/office/drawing/2014/main" id="{F9F14F32-6303-CB47-B4F6-FEDDCCEF9AF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293367" y="6026548"/>
            <a:ext cx="2312224" cy="4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3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F9F61-B891-3944-9E22-503B0C38A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6213"/>
            <a:ext cx="9144000" cy="1726252"/>
          </a:xfrm>
        </p:spPr>
        <p:txBody>
          <a:bodyPr>
            <a:normAutofit fontScale="90000"/>
          </a:bodyPr>
          <a:lstStyle/>
          <a:p>
            <a:r>
              <a:rPr lang="en-US" dirty="0"/>
              <a:t>Responding to addiction in rural communities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6A461-863C-424F-BAE7-45F2ACA74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2844"/>
            <a:ext cx="9144000" cy="1322154"/>
          </a:xfrm>
        </p:spPr>
        <p:txBody>
          <a:bodyPr>
            <a:normAutofit/>
          </a:bodyPr>
          <a:lstStyle/>
          <a:p>
            <a:r>
              <a:rPr lang="en-US" sz="1800" dirty="0"/>
              <a:t>Christina M. Andrews, Ph.D., Associate Professor</a:t>
            </a:r>
          </a:p>
          <a:p>
            <a:r>
              <a:rPr lang="en-US" sz="1800" dirty="0"/>
              <a:t>Affiliate, Rural and Minority Health Research Center</a:t>
            </a:r>
          </a:p>
          <a:p>
            <a:r>
              <a:rPr lang="en-US" sz="1800" dirty="0"/>
              <a:t>Department of Health Services Policy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358700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B6DAA-337A-476A-80DC-70397F5A3323}"/>
              </a:ext>
            </a:extLst>
          </p:cNvPr>
          <p:cNvSpPr txBox="1">
            <a:spLocks/>
          </p:cNvSpPr>
          <p:nvPr/>
        </p:nvSpPr>
        <p:spPr>
          <a:xfrm>
            <a:off x="9153524" y="1722922"/>
            <a:ext cx="2200275" cy="2210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Addiction Treatment Programs in the United States, 2020</a:t>
            </a:r>
          </a:p>
          <a:p>
            <a:pPr marL="0" indent="0">
              <a:buNone/>
            </a:pPr>
            <a:r>
              <a:rPr lang="en-US" sz="1200" dirty="0"/>
              <a:t>SOURCE: Substance Abuse and Mental Health Services Administration Behavioral Health Treatment Locator</a:t>
            </a:r>
          </a:p>
          <a:p>
            <a:pPr marL="0" indent="0">
              <a:buNone/>
            </a:pPr>
            <a:endParaRPr lang="en-US" sz="2100" dirty="0"/>
          </a:p>
        </p:txBody>
      </p:sp>
      <p:pic>
        <p:nvPicPr>
          <p:cNvPr id="3" name="Picture 2" descr="Chart, map, scatter chart&#10;&#10;Description automatically generated">
            <a:extLst>
              <a:ext uri="{FF2B5EF4-FFF2-40B4-BE49-F238E27FC236}">
                <a16:creationId xmlns:a16="http://schemas.microsoft.com/office/drawing/2014/main" id="{0A6CEA88-383D-4192-B067-8AA40DE5C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712" t="4180" r="3200" b="18606"/>
          <a:stretch/>
        </p:blipFill>
        <p:spPr>
          <a:xfrm>
            <a:off x="436729" y="491320"/>
            <a:ext cx="8621261" cy="5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1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, scatter chart&#10;&#10;Description automatically generated">
            <a:extLst>
              <a:ext uri="{FF2B5EF4-FFF2-40B4-BE49-F238E27FC236}">
                <a16:creationId xmlns:a16="http://schemas.microsoft.com/office/drawing/2014/main" id="{51738457-2416-46AF-8C71-240A8BB10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3" t="3415" r="4676" b="18785"/>
          <a:stretch/>
        </p:blipFill>
        <p:spPr>
          <a:xfrm>
            <a:off x="571501" y="466725"/>
            <a:ext cx="8582024" cy="58628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B6DAA-337A-476A-80DC-70397F5A3323}"/>
              </a:ext>
            </a:extLst>
          </p:cNvPr>
          <p:cNvSpPr txBox="1">
            <a:spLocks/>
          </p:cNvSpPr>
          <p:nvPr/>
        </p:nvSpPr>
        <p:spPr>
          <a:xfrm>
            <a:off x="9153524" y="1722922"/>
            <a:ext cx="2200275" cy="2210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Buprenorphine Waivered Physicians in the United States, 2020</a:t>
            </a:r>
          </a:p>
          <a:p>
            <a:pPr marL="0" indent="0">
              <a:buNone/>
            </a:pPr>
            <a:r>
              <a:rPr lang="en-US" sz="1200" dirty="0"/>
              <a:t>SOURCE: Substance Abuse and Mental Health Services Administration Buprenorphine Practitioner Locator</a:t>
            </a:r>
          </a:p>
          <a:p>
            <a:pPr marL="0" indent="0">
              <a:buNone/>
            </a:pPr>
            <a:r>
              <a:rPr lang="en-US" sz="1200" dirty="0"/>
              <a:t>NOTE: Includes only practitioners who consented to release their practice information; does not include all waivered physicians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37843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DAB68E-FFA9-4FE4-8612-8F21897A411F}"/>
              </a:ext>
            </a:extLst>
          </p:cNvPr>
          <p:cNvSpPr txBox="1">
            <a:spLocks/>
          </p:cNvSpPr>
          <p:nvPr/>
        </p:nvSpPr>
        <p:spPr>
          <a:xfrm>
            <a:off x="9153524" y="1722922"/>
            <a:ext cx="2176328" cy="2210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Counties with Buprenorphine Prescribers, 2017-18</a:t>
            </a:r>
          </a:p>
          <a:p>
            <a:pPr marL="0" indent="0">
              <a:buNone/>
            </a:pPr>
            <a:r>
              <a:rPr lang="en-US" sz="1200" dirty="0"/>
              <a:t>SOURCE: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Andrilla, C. H. A., Moore, T. E., Patterson, D. G., &amp; Larson, E. H. (2019). Geographic distribution of providers with a DEA waiver to prescribe buprenorphine for the treatment of opioid use disorder: a 5‐year update.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Journal of Rural Health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35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108-112.</a:t>
            </a:r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24D5B4-1166-49AE-9B86-BA8FDF0467B3}"/>
              </a:ext>
            </a:extLst>
          </p:cNvPr>
          <p:cNvSpPr/>
          <p:nvPr/>
        </p:nvSpPr>
        <p:spPr>
          <a:xfrm>
            <a:off x="478971" y="4162697"/>
            <a:ext cx="1550126" cy="1611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B752BA0-C864-46DB-AE58-AAAEE0C19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234" y="391169"/>
            <a:ext cx="8276418" cy="60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4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map, scatter chart&#10;&#10;Description automatically generated">
            <a:extLst>
              <a:ext uri="{FF2B5EF4-FFF2-40B4-BE49-F238E27FC236}">
                <a16:creationId xmlns:a16="http://schemas.microsoft.com/office/drawing/2014/main" id="{DE9FD3A1-84F7-4010-BCDB-7FE35A3EA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7031" t="3364" r="3575" b="19815"/>
          <a:stretch/>
        </p:blipFill>
        <p:spPr>
          <a:xfrm>
            <a:off x="559558" y="410197"/>
            <a:ext cx="8576608" cy="569532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8B8829-9190-44F3-9923-6ECF13F2C5AB}"/>
              </a:ext>
            </a:extLst>
          </p:cNvPr>
          <p:cNvSpPr txBox="1">
            <a:spLocks/>
          </p:cNvSpPr>
          <p:nvPr/>
        </p:nvSpPr>
        <p:spPr>
          <a:xfrm>
            <a:off x="9153524" y="1722922"/>
            <a:ext cx="2200275" cy="2210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Licensed Opioid Treatment Programs in the United States, 2020</a:t>
            </a:r>
          </a:p>
          <a:p>
            <a:pPr marL="0" indent="0">
              <a:buNone/>
            </a:pPr>
            <a:r>
              <a:rPr lang="en-US" sz="1200" dirty="0"/>
              <a:t>SOURCE: Substance Abuse and Mental Health Services Administration Behavioral Health Treatment Locator</a:t>
            </a:r>
          </a:p>
        </p:txBody>
      </p:sp>
    </p:spTree>
    <p:extLst>
      <p:ext uri="{BB962C8B-B14F-4D97-AF65-F5344CB8AC3E}">
        <p14:creationId xmlns:p14="http://schemas.microsoft.com/office/powerpoint/2010/main" val="234759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C7E89-62C2-B143-BEBA-CA6D3498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8967"/>
            <a:ext cx="10515600" cy="43372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Making telehealth work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Expanded broadband access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Flexibility to states to use federal funds to pay for technology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Expanding workforce development efforts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Providers need qualified staff to expand capacity to prescribe and provide services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Funds for workforce training in postsecondary institutions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Incentives to recruit and retain counselors in rural areas to address shortage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Expanded availability and accessibility of culturally competent services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Building treatment capacity in rural communities</a:t>
            </a:r>
          </a:p>
          <a:p>
            <a:pPr marL="687388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Ensuring long-term, sustainable revenue sources for addiction treatment (e.g. Medicaid)</a:t>
            </a:r>
          </a:p>
          <a:p>
            <a:pPr marL="687388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Supporting community heath centers in rural communities to build treatment capacity</a:t>
            </a:r>
          </a:p>
        </p:txBody>
      </p:sp>
    </p:spTree>
    <p:extLst>
      <p:ext uri="{BB962C8B-B14F-4D97-AF65-F5344CB8AC3E}">
        <p14:creationId xmlns:p14="http://schemas.microsoft.com/office/powerpoint/2010/main" val="210686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14FC6-FE3D-7B45-84BE-3C726AB1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17993"/>
            <a:ext cx="10515600" cy="2187986"/>
          </a:xfrm>
        </p:spPr>
        <p:txBody>
          <a:bodyPr>
            <a:normAutofit/>
          </a:bodyPr>
          <a:lstStyle/>
          <a:p>
            <a:r>
              <a:rPr lang="en-US" sz="7500" dirty="0"/>
              <a:t>Thanks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73F4-C73D-8C4A-8929-A707A3759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Christina M. Andrews, Ph.D.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candrews@mailbox.sc.edu</a:t>
            </a:r>
          </a:p>
          <a:p>
            <a:r>
              <a:rPr lang="en-US" dirty="0"/>
              <a:t>@c_m_andrews</a:t>
            </a:r>
          </a:p>
        </p:txBody>
      </p:sp>
    </p:spTree>
    <p:extLst>
      <p:ext uri="{BB962C8B-B14F-4D97-AF65-F5344CB8AC3E}">
        <p14:creationId xmlns:p14="http://schemas.microsoft.com/office/powerpoint/2010/main" val="3387642774"/>
      </p:ext>
    </p:extLst>
  </p:cSld>
  <p:clrMapOvr>
    <a:masterClrMapping/>
  </p:clrMapOvr>
</p:sld>
</file>

<file path=ppt/theme/theme1.xml><?xml version="1.0" encoding="utf-8"?>
<a:theme xmlns:a="http://schemas.openxmlformats.org/drawingml/2006/main" name="UofSC Simple Theme">
  <a:themeElements>
    <a:clrScheme name="Custom 1">
      <a:dk1>
        <a:srgbClr val="000000"/>
      </a:dk1>
      <a:lt1>
        <a:srgbClr val="FFFFFF"/>
      </a:lt1>
      <a:dk2>
        <a:srgbClr val="73000A"/>
      </a:dk2>
      <a:lt2>
        <a:srgbClr val="E7E6E6"/>
      </a:lt2>
      <a:accent1>
        <a:srgbClr val="0D3841"/>
      </a:accent1>
      <a:accent2>
        <a:srgbClr val="E23B38"/>
      </a:accent2>
      <a:accent3>
        <a:srgbClr val="759005"/>
      </a:accent3>
      <a:accent4>
        <a:srgbClr val="FFF89E"/>
      </a:accent4>
      <a:accent5>
        <a:srgbClr val="3277B6"/>
      </a:accent5>
      <a:accent6>
        <a:srgbClr val="C1D832"/>
      </a:accent6>
      <a:hlink>
        <a:srgbClr val="73000A"/>
      </a:hlink>
      <a:folHlink>
        <a:srgbClr val="E23B3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fsc_public_health_powerpoint" id="{D9222166-8EA7-4E7F-9F6A-0429661F0CEC}" vid="{892EAEA5-9C55-49B8-BFA1-7F1C13706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uofsc_public_health_powerpoint (1)</Template>
  <TotalTime>357</TotalTime>
  <Words>314</Words>
  <Application>Microsoft Office PowerPoint</Application>
  <PresentationFormat>Widescreen</PresentationFormat>
  <Paragraphs>33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Impact</vt:lpstr>
      <vt:lpstr>UofSC Simple Theme</vt:lpstr>
      <vt:lpstr>Responding to addiction in rural communities</vt:lpstr>
      <vt:lpstr>PowerPoint Presentation</vt:lpstr>
      <vt:lpstr>PowerPoint Presentation</vt:lpstr>
      <vt:lpstr>PowerPoint Presentation</vt:lpstr>
      <vt:lpstr>PowerPoint Presentation</vt:lpstr>
      <vt:lpstr>recommendations 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Responding to Addiction in rural communities</dc:title>
  <dc:creator>Andrews, Christina</dc:creator>
  <cp:lastModifiedBy>Janie Godbold</cp:lastModifiedBy>
  <cp:revision>27</cp:revision>
  <dcterms:created xsi:type="dcterms:W3CDTF">2021-08-17T14:03:58Z</dcterms:created>
  <dcterms:modified xsi:type="dcterms:W3CDTF">2021-09-17T18:54:38Z</dcterms:modified>
</cp:coreProperties>
</file>